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448" r:id="rId3"/>
    <p:sldId id="445" r:id="rId4"/>
    <p:sldId id="449" r:id="rId5"/>
    <p:sldId id="451" r:id="rId6"/>
    <p:sldId id="452" r:id="rId7"/>
    <p:sldId id="450" r:id="rId8"/>
    <p:sldId id="453" r:id="rId9"/>
    <p:sldId id="459" r:id="rId10"/>
    <p:sldId id="461" r:id="rId11"/>
    <p:sldId id="454" r:id="rId12"/>
    <p:sldId id="455" r:id="rId13"/>
    <p:sldId id="456" r:id="rId14"/>
    <p:sldId id="457" r:id="rId15"/>
    <p:sldId id="458" r:id="rId16"/>
    <p:sldId id="465" r:id="rId17"/>
    <p:sldId id="460" r:id="rId18"/>
    <p:sldId id="462" r:id="rId19"/>
    <p:sldId id="464" r:id="rId20"/>
    <p:sldId id="463" r:id="rId21"/>
    <p:sldId id="468" r:id="rId22"/>
    <p:sldId id="469" r:id="rId23"/>
    <p:sldId id="470" r:id="rId24"/>
    <p:sldId id="471" r:id="rId25"/>
    <p:sldId id="472" r:id="rId26"/>
    <p:sldId id="466" r:id="rId27"/>
    <p:sldId id="467" r:id="rId28"/>
    <p:sldId id="40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FF"/>
    <a:srgbClr val="FF0000"/>
    <a:srgbClr val="FF4232"/>
    <a:srgbClr val="FF2900"/>
    <a:srgbClr val="00C300"/>
    <a:srgbClr val="FF1800"/>
    <a:srgbClr val="CF3023"/>
    <a:srgbClr val="00B050"/>
    <a:srgbClr val="D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8"/>
    <p:restoredTop sz="94764"/>
  </p:normalViewPr>
  <p:slideViewPr>
    <p:cSldViewPr snapToGrid="0" snapToObjects="1">
      <p:cViewPr>
        <p:scale>
          <a:sx n="120" d="100"/>
          <a:sy n="120" d="100"/>
        </p:scale>
        <p:origin x="156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80EF-30D3-F644-A0D8-F1E5655B86F5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9AA5-E2CB-1848-A0F9-36A33A4B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A7D3-5C79-C241-BB08-E33DA176DFED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hatt55@asu.edu" TargetMode="External"/><Relationship Id="rId4" Type="http://schemas.openxmlformats.org/officeDocument/2006/relationships/hyperlink" Target="mailto:wwang239@a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gil@a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CSE 574 Lecture </a:t>
            </a:r>
            <a:r>
              <a:rPr lang="en-US" b="1" dirty="0" smtClean="0"/>
              <a:t>15: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Approximate Q-Learning and Policy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1631" y="3925313"/>
            <a:ext cx="7618739" cy="12418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/>
              <a:t>Professor: </a:t>
            </a:r>
            <a:r>
              <a:rPr lang="en-US" dirty="0" smtClean="0"/>
              <a:t>Stephanie Gil</a:t>
            </a:r>
          </a:p>
          <a:p>
            <a:pPr algn="l"/>
            <a:r>
              <a:rPr lang="en-US" b="1" dirty="0" smtClean="0"/>
              <a:t>Email: </a:t>
            </a:r>
            <a:r>
              <a:rPr lang="en-US" dirty="0" smtClean="0">
                <a:hlinkClick r:id="rId2"/>
              </a:rPr>
              <a:t>sgil@asu.edu</a:t>
            </a:r>
            <a:r>
              <a:rPr lang="en-US" dirty="0" smtClean="0"/>
              <a:t> (Office hours M 12-1pm BYENG 386)</a:t>
            </a:r>
          </a:p>
          <a:p>
            <a:pPr algn="l"/>
            <a:r>
              <a:rPr lang="en-US" b="1" dirty="0" smtClean="0"/>
              <a:t>TAs: </a:t>
            </a:r>
            <a:r>
              <a:rPr lang="en-US" dirty="0" err="1" smtClean="0"/>
              <a:t>Sushmita</a:t>
            </a:r>
            <a:r>
              <a:rPr lang="en-US" dirty="0" smtClean="0"/>
              <a:t> Bhattacharya </a:t>
            </a:r>
            <a:r>
              <a:rPr lang="en-US" dirty="0" smtClean="0">
                <a:hlinkClick r:id="rId3"/>
              </a:rPr>
              <a:t>sbhatt55@asu.edu</a:t>
            </a:r>
            <a:r>
              <a:rPr lang="en-US" dirty="0" smtClean="0"/>
              <a:t> (Office hours M 5-6 BYENG 392)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Weiying</a:t>
            </a:r>
            <a:r>
              <a:rPr lang="en-US" dirty="0" smtClean="0"/>
              <a:t> Wang </a:t>
            </a:r>
            <a:r>
              <a:rPr lang="en-US" dirty="0" smtClean="0">
                <a:hlinkClick r:id="rId4"/>
              </a:rPr>
              <a:t>wwang239@asu.edu</a:t>
            </a:r>
            <a:r>
              <a:rPr lang="en-US" dirty="0" smtClean="0"/>
              <a:t> (Office hours </a:t>
            </a:r>
            <a:r>
              <a:rPr lang="en-US" dirty="0" err="1"/>
              <a:t>Th</a:t>
            </a:r>
            <a:r>
              <a:rPr lang="en-US" dirty="0"/>
              <a:t> 2:30-3:30 </a:t>
            </a:r>
            <a:r>
              <a:rPr lang="en-US" dirty="0" smtClean="0"/>
              <a:t> BYENG 392)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using Feature-Based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compression achieved by a function </a:t>
            </a:r>
            <a:r>
              <a:rPr lang="en-US" dirty="0" err="1" smtClean="0"/>
              <a:t>approximator</a:t>
            </a:r>
            <a:r>
              <a:rPr lang="en-US" dirty="0" smtClean="0"/>
              <a:t> allows the learning agent to generalize from states it has visited to states it has not visited</a:t>
            </a:r>
          </a:p>
          <a:p>
            <a:endParaRPr lang="en-US" dirty="0"/>
          </a:p>
          <a:p>
            <a:r>
              <a:rPr lang="en-US" dirty="0" smtClean="0"/>
              <a:t>Example: by examining only one in every 10^12 possible backgammon states, it is possible to learn a utility function that allows a program to play as well as any human (</a:t>
            </a:r>
            <a:r>
              <a:rPr lang="en-US" dirty="0" err="1" smtClean="0"/>
              <a:t>Tesauro</a:t>
            </a:r>
            <a:r>
              <a:rPr lang="en-US" dirty="0" smtClean="0"/>
              <a:t>, 1992)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2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Linearity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Notice that the evaluation function is linear in </a:t>
            </a:r>
            <a:r>
              <a:rPr lang="en-US" i="1" dirty="0" smtClean="0"/>
              <a:t>weights</a:t>
            </a:r>
            <a:r>
              <a:rPr lang="en-US" dirty="0" smtClean="0"/>
              <a:t> and not </a:t>
            </a:r>
            <a:r>
              <a:rPr lang="en-US" i="1" dirty="0" smtClean="0"/>
              <a:t>features</a:t>
            </a:r>
          </a:p>
          <a:p>
            <a:endParaRPr lang="en-US" i="1" dirty="0" smtClean="0"/>
          </a:p>
          <a:p>
            <a:r>
              <a:rPr lang="en-US" dirty="0" smtClean="0"/>
              <a:t>Example approximation of a Q-value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 feature for </a:t>
            </a:r>
            <a:r>
              <a:rPr lang="en-US" dirty="0" err="1" smtClean="0"/>
              <a:t>gridworld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18709" y="3726712"/>
                <a:ext cx="7152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w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f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a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n</m:t>
                          </m:r>
                        </m:sub>
                      </m:sSub>
                      <m:sSub>
                        <m:sSub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a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n</m:t>
                          </m:r>
                        </m:sub>
                        <m:sup>
                          <m:r>
                            <a:rPr lang="en-US" sz="20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a</m:t>
                      </m:r>
                      <m:r>
                        <a:rPr lang="en-US" sz="20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09" y="3726712"/>
                <a:ext cx="7152664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681" t="-1961" r="-767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679404" y="5310963"/>
                <a:ext cx="404783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404" y="5310963"/>
                <a:ext cx="4047839" cy="5636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35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5071730" y="4008474"/>
            <a:ext cx="2381693" cy="1286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78056" y="4210493"/>
            <a:ext cx="115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error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of Fit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do we measure how well our approximation is working?</a:t>
                </a:r>
              </a:p>
              <a:p>
                <a:r>
                  <a:rPr lang="en-US" dirty="0" smtClean="0"/>
                  <a:t>Define our quantity of interest (this can be the state utility or Q-value for example) to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Define our prediction to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14401" y="4322135"/>
                <a:ext cx="25826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4322135"/>
                <a:ext cx="258263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123" t="-16393" r="-377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61238" y="4896293"/>
                <a:ext cx="3677353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𝑡𝑜𝑡𝑎𝑙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𝑒𝑟𝑟𝑜𝑟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8" y="4896293"/>
                <a:ext cx="3677353" cy="8962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>
            <a:off x="5092995" y="4391247"/>
            <a:ext cx="10633" cy="179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894523" y="5954233"/>
            <a:ext cx="2973570" cy="3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805916" y="4253023"/>
                <a:ext cx="318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916" y="4253023"/>
                <a:ext cx="3189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500577" y="6159795"/>
                <a:ext cx="10916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latin typeface="Cambria Math" charset="0"/>
                        </a:rPr>
                        <m:t>𝑥</m:t>
                      </m:r>
                      <m:r>
                        <a:rPr lang="en-US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77" y="6159795"/>
                <a:ext cx="10916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5369441" y="4848447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681334" y="5096542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18797" y="4270736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411440" y="4710216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45358" y="4380603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060027" y="4688950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198242" y="3678865"/>
                <a:ext cx="1041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42" y="3678865"/>
                <a:ext cx="1041991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327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>
            <a:stCxn id="15" idx="4"/>
          </p:cNvCxnSpPr>
          <p:nvPr/>
        </p:nvCxnSpPr>
        <p:spPr>
          <a:xfrm>
            <a:off x="5966644" y="4387694"/>
            <a:ext cx="8855" cy="174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890435" y="4688956"/>
            <a:ext cx="180754" cy="2339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 flipH="1">
            <a:off x="5720307" y="4359354"/>
            <a:ext cx="138222" cy="435936"/>
          </a:xfrm>
          <a:prstGeom prst="rightBrace">
            <a:avLst>
              <a:gd name="adj1" fmla="val 2738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2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" grpId="0"/>
      <p:bldP spid="5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24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V="1">
            <a:off x="3168502" y="3327991"/>
            <a:ext cx="2381693" cy="1286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200400" y="3551274"/>
            <a:ext cx="2232837" cy="1063256"/>
          </a:xfrm>
          <a:custGeom>
            <a:avLst/>
            <a:gdLst>
              <a:gd name="connsiteX0" fmla="*/ 0 w 2232837"/>
              <a:gd name="connsiteY0" fmla="*/ 1063256 h 1063256"/>
              <a:gd name="connsiteX1" fmla="*/ 223284 w 2232837"/>
              <a:gd name="connsiteY1" fmla="*/ 712382 h 1063256"/>
              <a:gd name="connsiteX2" fmla="*/ 467833 w 2232837"/>
              <a:gd name="connsiteY2" fmla="*/ 712382 h 1063256"/>
              <a:gd name="connsiteX3" fmla="*/ 701749 w 2232837"/>
              <a:gd name="connsiteY3" fmla="*/ 967563 h 1063256"/>
              <a:gd name="connsiteX4" fmla="*/ 818707 w 2232837"/>
              <a:gd name="connsiteY4" fmla="*/ 106326 h 1063256"/>
              <a:gd name="connsiteX5" fmla="*/ 967563 w 2232837"/>
              <a:gd name="connsiteY5" fmla="*/ 159489 h 1063256"/>
              <a:gd name="connsiteX6" fmla="*/ 1350335 w 2232837"/>
              <a:gd name="connsiteY6" fmla="*/ 627321 h 1063256"/>
              <a:gd name="connsiteX7" fmla="*/ 1520456 w 2232837"/>
              <a:gd name="connsiteY7" fmla="*/ 276447 h 1063256"/>
              <a:gd name="connsiteX8" fmla="*/ 1722474 w 2232837"/>
              <a:gd name="connsiteY8" fmla="*/ 191386 h 1063256"/>
              <a:gd name="connsiteX9" fmla="*/ 2041451 w 2232837"/>
              <a:gd name="connsiteY9" fmla="*/ 584791 h 1063256"/>
              <a:gd name="connsiteX10" fmla="*/ 2232837 w 2232837"/>
              <a:gd name="connsiteY10" fmla="*/ 0 h 106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2837" h="1063256">
                <a:moveTo>
                  <a:pt x="0" y="1063256"/>
                </a:moveTo>
                <a:cubicBezTo>
                  <a:pt x="72656" y="917058"/>
                  <a:pt x="145312" y="770861"/>
                  <a:pt x="223284" y="712382"/>
                </a:cubicBezTo>
                <a:cubicBezTo>
                  <a:pt x="301256" y="653903"/>
                  <a:pt x="388089" y="669852"/>
                  <a:pt x="467833" y="712382"/>
                </a:cubicBezTo>
                <a:cubicBezTo>
                  <a:pt x="547577" y="754912"/>
                  <a:pt x="643270" y="1068572"/>
                  <a:pt x="701749" y="967563"/>
                </a:cubicBezTo>
                <a:cubicBezTo>
                  <a:pt x="760228" y="866554"/>
                  <a:pt x="774405" y="241005"/>
                  <a:pt x="818707" y="106326"/>
                </a:cubicBezTo>
                <a:cubicBezTo>
                  <a:pt x="863009" y="-28353"/>
                  <a:pt x="878958" y="72657"/>
                  <a:pt x="967563" y="159489"/>
                </a:cubicBezTo>
                <a:cubicBezTo>
                  <a:pt x="1056168" y="246321"/>
                  <a:pt x="1258186" y="607828"/>
                  <a:pt x="1350335" y="627321"/>
                </a:cubicBezTo>
                <a:cubicBezTo>
                  <a:pt x="1442484" y="646814"/>
                  <a:pt x="1458433" y="349103"/>
                  <a:pt x="1520456" y="276447"/>
                </a:cubicBezTo>
                <a:cubicBezTo>
                  <a:pt x="1582479" y="203791"/>
                  <a:pt x="1635642" y="139995"/>
                  <a:pt x="1722474" y="191386"/>
                </a:cubicBezTo>
                <a:cubicBezTo>
                  <a:pt x="1809307" y="242777"/>
                  <a:pt x="1956391" y="616689"/>
                  <a:pt x="2041451" y="584791"/>
                </a:cubicBezTo>
                <a:cubicBezTo>
                  <a:pt x="2126511" y="552893"/>
                  <a:pt x="2232837" y="0"/>
                  <a:pt x="223283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813" y="365126"/>
            <a:ext cx="862300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Tradeoff: Squared Error vs. Overfitting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Fit vs. ability to generalize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189767" y="3710764"/>
            <a:ext cx="10633" cy="179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2991295" y="5273750"/>
            <a:ext cx="2973570" cy="3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02688" y="3572540"/>
                <a:ext cx="318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688" y="3572540"/>
                <a:ext cx="318977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597349" y="5479312"/>
                <a:ext cx="10916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latin typeface="Cambria Math" charset="0"/>
                        </a:rPr>
                        <m:t>𝑥</m:t>
                      </m:r>
                      <m:r>
                        <a:rPr lang="en-US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349" y="5479312"/>
                <a:ext cx="109161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466213" y="4167964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31270" y="4458591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15569" y="3590253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08212" y="4029733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42130" y="3700120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78065" y="4040366"/>
            <a:ext cx="95693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295014" y="2998382"/>
                <a:ext cx="1041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014" y="2998382"/>
                <a:ext cx="1041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5085913" y="3310256"/>
            <a:ext cx="95693" cy="1169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844905" y="3994289"/>
            <a:ext cx="95693" cy="1169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67964" y="3848975"/>
            <a:ext cx="95693" cy="1169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51274" y="4508202"/>
            <a:ext cx="95693" cy="1169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00132" y="3902136"/>
            <a:ext cx="95693" cy="1169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goal is to choose weights (define the line) to improve fit</a:t>
            </a:r>
          </a:p>
          <a:p>
            <a:r>
              <a:rPr lang="en-US" dirty="0" smtClean="0"/>
              <a:t>Example case: one point x with features f(x), target value y, and weights 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69852" y="3535326"/>
                <a:ext cx="239924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/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s-I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2" y="3535326"/>
                <a:ext cx="2399247" cy="8962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74157" y="4517692"/>
                <a:ext cx="4614311" cy="1670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𝑒𝑟𝑟𝑜𝑟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7" y="4517692"/>
                <a:ext cx="4614311" cy="16704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37953" y="5831957"/>
                <a:ext cx="448250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charset="0"/>
                        </a:rPr>
                        <m:t>=−</m:t>
                      </m:r>
                      <m:d>
                        <m:d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y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m</m:t>
                          </m:r>
                        </m:sub>
                      </m:sSub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x</m:t>
                      </m:r>
                      <m:r>
                        <a:rPr lang="en-US" sz="20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53" y="5831957"/>
                <a:ext cx="4482509" cy="8183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25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Weights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This suggests a method for updating weights using gradient descent!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Now lets 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and our estimate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a quantity of interest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82502" y="2822943"/>
                <a:ext cx="448250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charset="0"/>
                        </a:rPr>
                        <m:t>=−</m:t>
                      </m:r>
                      <m:d>
                        <m:d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y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0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m</m:t>
                          </m:r>
                        </m:sub>
                      </m:sSub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x</m:t>
                      </m:r>
                      <m:r>
                        <a:rPr lang="en-US" sz="20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02" y="2822943"/>
                <a:ext cx="4482509" cy="818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99460" y="3864935"/>
                <a:ext cx="437549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60" y="3864935"/>
                <a:ext cx="4375493" cy="8183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96679" y="5729177"/>
                <a:ext cx="5918287" cy="481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79" y="5729177"/>
                <a:ext cx="5918287" cy="481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327991" y="6488668"/>
            <a:ext cx="169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target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3532666" y="5324253"/>
            <a:ext cx="329609" cy="2004238"/>
          </a:xfrm>
          <a:prstGeom prst="rightBrace">
            <a:avLst>
              <a:gd name="adj1" fmla="val 2500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30727" y="6488668"/>
            <a:ext cx="169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estimate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147931" y="5918794"/>
            <a:ext cx="334924" cy="809846"/>
          </a:xfrm>
          <a:prstGeom prst="rightBrace">
            <a:avLst>
              <a:gd name="adj1" fmla="val 2500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36735" y="5635256"/>
            <a:ext cx="1541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Approximate Q-update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53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for TD-Learners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957" y="2197764"/>
            <a:ext cx="7886700" cy="4351338"/>
          </a:xfrm>
        </p:spPr>
        <p:txBody>
          <a:bodyPr/>
          <a:lstStyle/>
          <a:p>
            <a:r>
              <a:rPr lang="en-US" dirty="0" smtClean="0"/>
              <a:t>Utilities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Q-values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93136" y="4758070"/>
                <a:ext cx="5835124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36" y="4758070"/>
                <a:ext cx="5835124" cy="6127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56168" y="2720163"/>
                <a:ext cx="4615623" cy="610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68" y="2720163"/>
                <a:ext cx="4615623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4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23" y="343861"/>
            <a:ext cx="900577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Example: Estimating Utilities for </a:t>
            </a:r>
            <a:r>
              <a:rPr lang="en-US" sz="4000" dirty="0" err="1" smtClean="0"/>
              <a:t>Gridworld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46890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Features here are x and y coordinates</a:t>
                </a:r>
              </a:p>
              <a:p>
                <a:endParaRPr lang="en-US" sz="240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sz="2400" i="1" dirty="0" smtClean="0">
                        <a:latin typeface="Cambria Math" charset="0"/>
                      </a:rPr>
                      <m:t>𝑠</m:t>
                    </m:r>
                    <m:r>
                      <a:rPr lang="en-US" sz="2400" i="1" dirty="0" smtClean="0">
                        <a:latin typeface="Cambria Math" charset="0"/>
                      </a:rPr>
                      <m:t>): </m:t>
                    </m:r>
                  </m:oMath>
                </a14:m>
                <a:r>
                  <a:rPr lang="en-US" sz="2400" dirty="0" smtClean="0"/>
                  <a:t>observed total reward from state s onward in the </a:t>
                </a:r>
                <a:r>
                  <a:rPr lang="en-US" sz="2400" dirty="0" err="1" smtClean="0"/>
                  <a:t>j</a:t>
                </a:r>
                <a:r>
                  <a:rPr lang="en-US" sz="2400" baseline="30000" dirty="0" err="1" smtClean="0"/>
                  <a:t>th</a:t>
                </a:r>
                <a:r>
                  <a:rPr lang="en-US" sz="2400" dirty="0" smtClean="0"/>
                  <a:t> trial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 dirty="0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error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Gradient descent on the error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46890"/>
                <a:ext cx="7886700" cy="4351338"/>
              </a:xfrm>
              <a:blipFill rotWithShape="0"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769781" y="2323216"/>
                <a:ext cx="3178947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81" y="2323216"/>
                <a:ext cx="3178947" cy="316112"/>
              </a:xfrm>
              <a:prstGeom prst="rect">
                <a:avLst/>
              </a:prstGeom>
              <a:blipFill rotWithShape="0">
                <a:blip r:embed="rId3"/>
                <a:stretch>
                  <a:fillRect l="-383" t="-19231" r="-5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929270" y="4152014"/>
                <a:ext cx="2869055" cy="807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𝑈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270" y="4152014"/>
                <a:ext cx="2869055" cy="8072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95283" y="3774557"/>
            <a:ext cx="200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Observed utility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3822" y="3778102"/>
            <a:ext cx="200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Estimated </a:t>
            </a:r>
            <a:r>
              <a:rPr lang="en-US" dirty="0" smtClean="0">
                <a:solidFill>
                  <a:srgbClr val="FF0000"/>
                </a:solidFill>
              </a:rPr>
              <a:t>utility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92995" y="4082902"/>
            <a:ext cx="3545" cy="237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45935" y="4107711"/>
            <a:ext cx="3545" cy="237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514599" y="5980813"/>
                <a:ext cx="4195828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599" y="5980813"/>
                <a:ext cx="4195828" cy="678776"/>
              </a:xfrm>
              <a:prstGeom prst="rect">
                <a:avLst/>
              </a:prstGeom>
              <a:blipFill rotWithShape="0">
                <a:blip r:embed="rId5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gradient descent updates: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Update rules for our weights become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Calculate updated utility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8223" y="343861"/>
            <a:ext cx="900577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Example: Estimating Utilities for </a:t>
            </a:r>
            <a:r>
              <a:rPr lang="en-US" sz="4000" dirty="0" err="1" smtClean="0"/>
              <a:t>Gridworld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94145" y="3769247"/>
                <a:ext cx="3372525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45" y="3769247"/>
                <a:ext cx="3372525" cy="4606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97689" y="4293786"/>
                <a:ext cx="3492366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89" y="4293786"/>
                <a:ext cx="3492366" cy="4606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11865" y="4754530"/>
                <a:ext cx="3508909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5" y="4754530"/>
                <a:ext cx="3508909" cy="4606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940440" y="2440172"/>
                <a:ext cx="4195828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440" y="2440172"/>
                <a:ext cx="4195828" cy="6787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131827" y="6108406"/>
                <a:ext cx="3178947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827" y="6108406"/>
                <a:ext cx="3178947" cy="316112"/>
              </a:xfrm>
              <a:prstGeom prst="rect">
                <a:avLst/>
              </a:prstGeom>
              <a:blipFill rotWithShape="0">
                <a:blip r:embed="rId6"/>
                <a:stretch>
                  <a:fillRect l="-576" t="-19231" r="-76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693" y="1825624"/>
                <a:ext cx="5390707" cy="492604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 </a:t>
                </a:r>
              </a:p>
              <a:p>
                <a:endParaRPr lang="en-US" dirty="0"/>
              </a:p>
              <a:p>
                <a:r>
                  <a:rPr lang="en-US" dirty="0" smtClean="0"/>
                  <a:t>Assume that observed total reward is </a:t>
                </a:r>
              </a:p>
              <a:p>
                <a:endParaRPr lang="en-US" dirty="0"/>
              </a:p>
              <a:p>
                <a:r>
                  <a:rPr lang="en-US" dirty="0" smtClean="0"/>
                  <a:t>Updates are computed as (let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𝛼</m:t>
                    </m:r>
                    <m:r>
                      <a:rPr lang="en-US" i="1" dirty="0" smtClean="0">
                        <a:latin typeface="Cambria Math" charset="0"/>
                      </a:rPr>
                      <m:t>=0.1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New estimated utility value for (1,1) is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693" y="1825624"/>
                <a:ext cx="5390707" cy="4926049"/>
              </a:xfrm>
              <a:blipFill rotWithShape="0">
                <a:blip r:embed="rId2"/>
                <a:stretch>
                  <a:fillRect l="-1810" t="-2472" r="-452" b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138223" y="343861"/>
            <a:ext cx="9005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smtClean="0"/>
              <a:t>Example: Estimating Utilities for Gridworld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587408" y="5194005"/>
                <a:ext cx="3178947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408" y="5194005"/>
                <a:ext cx="3178947" cy="316112"/>
              </a:xfrm>
              <a:prstGeom prst="rect">
                <a:avLst/>
              </a:prstGeom>
              <a:blipFill rotWithShape="0">
                <a:blip r:embed="rId3"/>
                <a:stretch>
                  <a:fillRect l="-576" t="-19231" r="-76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536402" y="1919178"/>
                <a:ext cx="3066737" cy="623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=0.8, 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=(0.5,0.2,0.1)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402" y="1919178"/>
                <a:ext cx="3066737" cy="623889"/>
              </a:xfrm>
              <a:prstGeom prst="rect">
                <a:avLst/>
              </a:prstGeom>
              <a:blipFill rotWithShape="0">
                <a:blip r:embed="rId4"/>
                <a:stretch>
                  <a:fillRect l="-2783" t="-68627" b="-40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80729" y="3336851"/>
                <a:ext cx="1511761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=0.4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9" y="3336851"/>
                <a:ext cx="1511761" cy="332463"/>
              </a:xfrm>
              <a:prstGeom prst="rect">
                <a:avLst/>
              </a:prstGeom>
              <a:blipFill rotWithShape="0">
                <a:blip r:embed="rId5"/>
                <a:stretch>
                  <a:fillRect l="-1613" r="-3629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77463" y="4481620"/>
                <a:ext cx="3372525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63" y="4481620"/>
                <a:ext cx="3372525" cy="46063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02272" y="4931733"/>
                <a:ext cx="3492366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72" y="4931733"/>
                <a:ext cx="3492366" cy="4606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95182" y="5392474"/>
                <a:ext cx="3508909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2" y="5392474"/>
                <a:ext cx="3508909" cy="46063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816934" y="6420294"/>
                <a:ext cx="6919330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r>
                      <a:rPr lang="en-US" sz="2000" b="0" i="1" smtClean="0">
                        <a:latin typeface="Cambria Math" charset="0"/>
                      </a:rPr>
                      <m:t>𝛼</m:t>
                    </m:r>
                    <m:r>
                      <a:rPr lang="en-US" sz="2000" b="0" i="1" smtClean="0">
                        <a:latin typeface="Cambria Math" charset="0"/>
                      </a:rPr>
                      <m:t>0.4)+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−</m:t>
                    </m:r>
                    <m:r>
                      <a:rPr lang="en-US" sz="2000" i="1">
                        <a:latin typeface="Cambria Math" charset="0"/>
                      </a:rPr>
                      <m:t>𝛼</m:t>
                    </m:r>
                    <m:r>
                      <a:rPr lang="en-US" sz="2000" i="1">
                        <a:latin typeface="Cambria Math" charset="0"/>
                      </a:rPr>
                      <m:t>0.4)∗1+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−</m:t>
                    </m:r>
                    <m:r>
                      <a:rPr lang="en-US" sz="2000" i="1">
                        <a:latin typeface="Cambria Math" charset="0"/>
                      </a:rPr>
                      <m:t>𝛼</m:t>
                    </m:r>
                    <m:r>
                      <a:rPr lang="en-US" sz="2000" i="1">
                        <a:latin typeface="Cambria Math" charset="0"/>
                      </a:rPr>
                      <m:t>0.4)∗1</m:t>
                    </m:r>
                  </m:oMath>
                </a14:m>
                <a:r>
                  <a:rPr lang="en-US" sz="2000" dirty="0" smtClean="0"/>
                  <a:t> = 0.24 </a:t>
                </a:r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34" y="6420294"/>
                <a:ext cx="6919330" cy="316112"/>
              </a:xfrm>
              <a:prstGeom prst="rect">
                <a:avLst/>
              </a:prstGeom>
              <a:blipFill rotWithShape="0">
                <a:blip r:embed="rId9"/>
                <a:stretch>
                  <a:fillRect l="-1233" t="-21154" r="-220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5337544" y="2030818"/>
            <a:ext cx="3668232" cy="2913348"/>
            <a:chOff x="5337544" y="2030818"/>
            <a:chExt cx="3668232" cy="29133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0"/>
            <a:srcRect l="49190"/>
            <a:stretch/>
          </p:blipFill>
          <p:spPr>
            <a:xfrm>
              <a:off x="5337544" y="2030818"/>
              <a:ext cx="3668232" cy="291334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773479" y="2413591"/>
              <a:ext cx="552893" cy="297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574465" y="2310810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82540" y="2300177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13227" y="3108251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02595" y="3990754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560289" y="3912782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432158" y="3115341"/>
              <a:ext cx="552893" cy="520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68363" y="3902148"/>
              <a:ext cx="563525" cy="47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54410" y="3895060"/>
              <a:ext cx="563525" cy="47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391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Approximate Q-Learning: what to do when your state space is too large?</a:t>
            </a:r>
          </a:p>
          <a:p>
            <a:endParaRPr lang="en-US" dirty="0" smtClean="0"/>
          </a:p>
          <a:p>
            <a:r>
              <a:rPr lang="en-US" dirty="0" smtClean="0"/>
              <a:t>Policy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54" y="0"/>
            <a:ext cx="7886700" cy="1325563"/>
          </a:xfrm>
        </p:spPr>
        <p:txBody>
          <a:bodyPr/>
          <a:lstStyle/>
          <a:p>
            <a:r>
              <a:rPr lang="en-US" smtClean="0"/>
              <a:t>Example: Pacman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4912" y="6337005"/>
            <a:ext cx="460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Berkeley CS 188 Lecture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30949" y="121211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 features to approximate quantity of interest (Q-value)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45125" y="2512828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Compute action based on approximated Q-value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8669" y="376038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Observe new state and reward for that state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3478" y="4954773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Adjust feature weights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>
            <a:stCxn id="8" idx="3"/>
            <a:endCxn id="5" idx="3"/>
          </p:cNvCxnSpPr>
          <p:nvPr/>
        </p:nvCxnSpPr>
        <p:spPr>
          <a:xfrm flipH="1" flipV="1">
            <a:off x="8304028" y="1626782"/>
            <a:ext cx="42529" cy="3742661"/>
          </a:xfrm>
          <a:prstGeom prst="bentConnector3">
            <a:avLst>
              <a:gd name="adj1" fmla="val -10375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" y="1918347"/>
            <a:ext cx="4343400" cy="18411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04037" y="1249326"/>
                <a:ext cx="3657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−1.0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7" y="1249326"/>
                <a:ext cx="365798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667" t="-2222" r="-18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/>
          <p:cNvSpPr/>
          <p:nvPr/>
        </p:nvSpPr>
        <p:spPr>
          <a:xfrm rot="5400000">
            <a:off x="1911202" y="1220087"/>
            <a:ext cx="244549" cy="84528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75637" y="1679944"/>
            <a:ext cx="595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food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5400000">
            <a:off x="3382040" y="1234263"/>
            <a:ext cx="244549" cy="84528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82949" y="1672855"/>
            <a:ext cx="1761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d</a:t>
            </a:r>
            <a:r>
              <a:rPr lang="en-US" sz="1600" smtClean="0">
                <a:solidFill>
                  <a:srgbClr val="FF0000"/>
                </a:solidFill>
              </a:rPr>
              <a:t>istance to ghost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56521" y="1084521"/>
            <a:ext cx="2775098" cy="1127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7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54" y="0"/>
            <a:ext cx="7886700" cy="1325563"/>
          </a:xfrm>
        </p:spPr>
        <p:txBody>
          <a:bodyPr/>
          <a:lstStyle/>
          <a:p>
            <a:r>
              <a:rPr lang="en-US" smtClean="0"/>
              <a:t>Example: Pacman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4912" y="6337005"/>
            <a:ext cx="460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Berkeley CS 188 Lecture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30949" y="121211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 features to approximate quantity of interest (Q-value)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45125" y="2512828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Compute action based on approximated Q-value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8669" y="376038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Observe new state and reward for that state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3478" y="4954773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Adjust feature weights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>
            <a:stCxn id="8" idx="3"/>
            <a:endCxn id="5" idx="3"/>
          </p:cNvCxnSpPr>
          <p:nvPr/>
        </p:nvCxnSpPr>
        <p:spPr>
          <a:xfrm flipH="1" flipV="1">
            <a:off x="8304028" y="1626782"/>
            <a:ext cx="42529" cy="3742661"/>
          </a:xfrm>
          <a:prstGeom prst="bentConnector3">
            <a:avLst>
              <a:gd name="adj1" fmla="val -10375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" y="1918347"/>
            <a:ext cx="4343400" cy="18411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04037" y="1249326"/>
                <a:ext cx="3657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−1.0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7" y="1249326"/>
                <a:ext cx="365798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667" t="-2222" r="-18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645888" y="2349795"/>
            <a:ext cx="2775098" cy="1127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2456121" y="3774558"/>
            <a:ext cx="372140" cy="489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09013" y="3817089"/>
            <a:ext cx="156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a= NORTH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7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54" y="0"/>
            <a:ext cx="7886700" cy="1325563"/>
          </a:xfrm>
        </p:spPr>
        <p:txBody>
          <a:bodyPr/>
          <a:lstStyle/>
          <a:p>
            <a:r>
              <a:rPr lang="en-US" smtClean="0"/>
              <a:t>Example: Pacman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4912" y="6337005"/>
            <a:ext cx="460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Berkeley CS 188 Lecture 11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30949" y="121211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 features to approximate quantity of interest (Q-value)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45125" y="2512828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Compute action based on approximated Q-value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8669" y="376038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Observe new state and reward for that state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3478" y="4954773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Adjust feature weights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>
            <a:stCxn id="8" idx="3"/>
            <a:endCxn id="5" idx="3"/>
          </p:cNvCxnSpPr>
          <p:nvPr/>
        </p:nvCxnSpPr>
        <p:spPr>
          <a:xfrm flipH="1" flipV="1">
            <a:off x="8304028" y="1626782"/>
            <a:ext cx="42529" cy="3742661"/>
          </a:xfrm>
          <a:prstGeom prst="bentConnector3">
            <a:avLst>
              <a:gd name="adj1" fmla="val -10375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" y="1918347"/>
            <a:ext cx="4343400" cy="18411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04037" y="1249326"/>
                <a:ext cx="3657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−1.0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7" y="1249326"/>
                <a:ext cx="365798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667" t="-2222" r="-18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645888" y="3636334"/>
            <a:ext cx="2775098" cy="1127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874"/>
          <a:stretch/>
        </p:blipFill>
        <p:spPr>
          <a:xfrm>
            <a:off x="1360966" y="4253023"/>
            <a:ext cx="2583713" cy="2077188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>
            <a:off x="2456121" y="3774558"/>
            <a:ext cx="372140" cy="489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09013" y="3817089"/>
            <a:ext cx="156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a= NORTH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3944" y="5936512"/>
            <a:ext cx="156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= -500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84" y="-308344"/>
            <a:ext cx="7886700" cy="1325563"/>
          </a:xfrm>
        </p:spPr>
        <p:txBody>
          <a:bodyPr/>
          <a:lstStyle/>
          <a:p>
            <a:r>
              <a:rPr lang="en-US" smtClean="0"/>
              <a:t>Example: Pacman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4912" y="6337005"/>
            <a:ext cx="460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Berkeley CS </a:t>
            </a:r>
            <a:r>
              <a:rPr lang="en-US" smtClean="0"/>
              <a:t>188 Lecture 11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30949" y="121211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 features to approximate quantity of interest (Q-value)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45125" y="2512828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Compute action based on approximated Q-value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8669" y="376038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Observe new state and reward for that state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3478" y="4954773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Adjust feature weights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>
            <a:stCxn id="8" idx="3"/>
            <a:endCxn id="5" idx="3"/>
          </p:cNvCxnSpPr>
          <p:nvPr/>
        </p:nvCxnSpPr>
        <p:spPr>
          <a:xfrm flipH="1" flipV="1">
            <a:off x="8304028" y="1626782"/>
            <a:ext cx="42529" cy="3742661"/>
          </a:xfrm>
          <a:prstGeom prst="bentConnector3">
            <a:avLst>
              <a:gd name="adj1" fmla="val -10375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1" y="1286534"/>
            <a:ext cx="2924253" cy="12395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23284" y="845290"/>
                <a:ext cx="3657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−1.0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84" y="845290"/>
                <a:ext cx="365798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667" t="-4444" r="-18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656521" y="4837813"/>
            <a:ext cx="2775098" cy="1127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874"/>
          <a:stretch/>
        </p:blipFill>
        <p:spPr>
          <a:xfrm>
            <a:off x="3540641" y="1180208"/>
            <a:ext cx="1922446" cy="154555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6200000">
            <a:off x="3157874" y="1695886"/>
            <a:ext cx="217967" cy="334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43199" y="2339158"/>
            <a:ext cx="1116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a= NORTH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 rot="5400000">
            <a:off x="3877339" y="3218122"/>
            <a:ext cx="233918" cy="53162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625701" y="3540641"/>
            <a:ext cx="999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=1 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   (current 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estimate)</a:t>
            </a:r>
            <a:endParaRPr 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63032" y="2943447"/>
                <a:ext cx="5152757" cy="433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" y="2943447"/>
                <a:ext cx="5152757" cy="433132"/>
              </a:xfrm>
              <a:prstGeom prst="rect">
                <a:avLst/>
              </a:prstGeom>
              <a:blipFill rotWithShape="0">
                <a:blip r:embed="rId5"/>
                <a:stretch>
                  <a:fillRect r="-355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98474" y="4446182"/>
                <a:ext cx="3436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+4.0+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−501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74" y="4446182"/>
                <a:ext cx="343651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533" r="-159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23283" y="4917558"/>
                <a:ext cx="3369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−1.0+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−501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1.0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83" y="4917558"/>
                <a:ext cx="336919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43" r="-14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5400000">
            <a:off x="2360428" y="2753834"/>
            <a:ext cx="184296" cy="15452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570075" y="3600892"/>
            <a:ext cx="1587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= -500+0 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     (our sample)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746" y="2587254"/>
            <a:ext cx="804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</a:t>
            </a:r>
            <a:r>
              <a:rPr lang="en-US" sz="1600" dirty="0" smtClean="0">
                <a:solidFill>
                  <a:srgbClr val="FF0000"/>
                </a:solidFill>
              </a:rPr>
              <a:t>= -500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1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/>
      <p:bldP spid="31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84" y="-308344"/>
            <a:ext cx="7886700" cy="1325563"/>
          </a:xfrm>
        </p:spPr>
        <p:txBody>
          <a:bodyPr/>
          <a:lstStyle/>
          <a:p>
            <a:r>
              <a:rPr lang="en-US" smtClean="0"/>
              <a:t>Example: Pacman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4912" y="6337005"/>
            <a:ext cx="460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Berkeley CS </a:t>
            </a:r>
            <a:r>
              <a:rPr lang="en-US" smtClean="0"/>
              <a:t>188 Lecture 11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30949" y="121211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 features to approximate quantity of interest (Q-value)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45125" y="2512828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Compute action based on approximated Q-value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8669" y="3760382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Observe new state and reward for that state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3478" y="4954773"/>
            <a:ext cx="2573079" cy="829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Adjust feature weights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>
            <a:stCxn id="8" idx="3"/>
            <a:endCxn id="5" idx="3"/>
          </p:cNvCxnSpPr>
          <p:nvPr/>
        </p:nvCxnSpPr>
        <p:spPr>
          <a:xfrm flipH="1" flipV="1">
            <a:off x="8304028" y="1626782"/>
            <a:ext cx="42529" cy="3742661"/>
          </a:xfrm>
          <a:prstGeom prst="bentConnector3">
            <a:avLst>
              <a:gd name="adj1" fmla="val -10375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1" y="1286534"/>
            <a:ext cx="2924253" cy="12395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23284" y="845290"/>
                <a:ext cx="3657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−1.0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84" y="845290"/>
                <a:ext cx="365798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667" t="-4444" r="-18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656521" y="1063256"/>
            <a:ext cx="2775098" cy="1127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874"/>
          <a:stretch/>
        </p:blipFill>
        <p:spPr>
          <a:xfrm>
            <a:off x="3540641" y="1180208"/>
            <a:ext cx="1922446" cy="154555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6200000">
            <a:off x="3157874" y="1695886"/>
            <a:ext cx="217967" cy="334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43199" y="2339158"/>
            <a:ext cx="1116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a= NORTH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6746" y="2587254"/>
            <a:ext cx="804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</a:t>
            </a:r>
            <a:r>
              <a:rPr lang="en-US" sz="1600" dirty="0" smtClean="0">
                <a:solidFill>
                  <a:srgbClr val="FF0000"/>
                </a:solidFill>
              </a:rPr>
              <a:t>= -500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Right Brace 22"/>
          <p:cNvSpPr/>
          <p:nvPr/>
        </p:nvSpPr>
        <p:spPr>
          <a:xfrm rot="5400000">
            <a:off x="2360428" y="2753834"/>
            <a:ext cx="184296" cy="15452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70075" y="3600892"/>
            <a:ext cx="1587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= -500+0 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     (our sample)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 rot="5400000">
            <a:off x="3877339" y="3218122"/>
            <a:ext cx="233918" cy="53162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625701" y="3540641"/>
            <a:ext cx="999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=1 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   (current 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estimate)</a:t>
            </a:r>
            <a:endParaRPr 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63032" y="2943447"/>
                <a:ext cx="5152757" cy="433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" y="2943447"/>
                <a:ext cx="5152757" cy="433132"/>
              </a:xfrm>
              <a:prstGeom prst="rect">
                <a:avLst/>
              </a:prstGeom>
              <a:blipFill rotWithShape="0">
                <a:blip r:embed="rId5"/>
                <a:stretch>
                  <a:fillRect r="-355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98474" y="4446182"/>
                <a:ext cx="3436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+4.0+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−501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74" y="4446182"/>
                <a:ext cx="343651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533" r="-159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23283" y="4917558"/>
                <a:ext cx="3369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−1.0+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−501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1.0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83" y="4917558"/>
                <a:ext cx="336919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43" r="-14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84298" y="5463364"/>
                <a:ext cx="3834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4EFF"/>
                          </a:solidFill>
                          <a:latin typeface="Cambria Math" charset="0"/>
                        </a:rPr>
                        <m:t>3.0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𝐷𝑂𝑇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4EFF"/>
                          </a:solidFill>
                          <a:latin typeface="Cambria Math" charset="0"/>
                        </a:rPr>
                        <m:t>3.0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𝐺𝑆𝑇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5463364"/>
                <a:ext cx="383431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590" t="-2174" r="-174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0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Pacman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912" y="6337005"/>
            <a:ext cx="460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Berkeley CS </a:t>
            </a:r>
            <a:r>
              <a:rPr lang="en-US" smtClean="0"/>
              <a:t>188 Lecture 11 </a:t>
            </a:r>
            <a:endParaRPr lang="en-US" dirty="0"/>
          </a:p>
        </p:txBody>
      </p:sp>
      <p:pic>
        <p:nvPicPr>
          <p:cNvPr id="5" name="BerkeleyPacma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154" y="1544246"/>
            <a:ext cx="7251405" cy="44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our estimated Q-values for state-action pairs to find the best policy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 the same as Q-learning (we are not trying to estimate Q here)</a:t>
            </a:r>
          </a:p>
          <a:p>
            <a:endParaRPr lang="en-US" dirty="0"/>
          </a:p>
          <a:p>
            <a:r>
              <a:rPr lang="en-US" dirty="0" smtClean="0"/>
              <a:t>Russell and </a:t>
            </a:r>
            <a:r>
              <a:rPr lang="en-US" dirty="0" err="1" smtClean="0"/>
              <a:t>Norvig</a:t>
            </a:r>
            <a:r>
              <a:rPr lang="en-US" dirty="0" smtClean="0"/>
              <a:t> text gives an example of a continuous policy representation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98381" y="2908005"/>
                <a:ext cx="2305888" cy="420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81" y="2908005"/>
                <a:ext cx="2305888" cy="420051"/>
              </a:xfrm>
              <a:prstGeom prst="rect">
                <a:avLst/>
              </a:prstGeom>
              <a:blipFill rotWithShape="0">
                <a:blip r:embed="rId2"/>
                <a:stretch>
                  <a:fillRect l="-1323" t="-13043" r="-3439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19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Gradient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7591" y="1825625"/>
                <a:ext cx="89313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Obtain an unbiased estimate of the gradient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Use sampling to approximate the summation. For N trials, where the action taken at the </a:t>
                </a:r>
                <a:r>
                  <a:rPr lang="en-US" dirty="0" err="1" smtClean="0"/>
                  <a:t>j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step is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 dirty="0" err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mr-I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))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mr-I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mr-IN" sz="2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591" y="1825625"/>
                <a:ext cx="8931349" cy="4351338"/>
              </a:xfrm>
              <a:blipFill rotWithShape="0">
                <a:blip r:embed="rId2"/>
                <a:stretch>
                  <a:fillRect l="-1092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5060" y="3136605"/>
            <a:ext cx="158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Policy gradient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680483" y="2647509"/>
            <a:ext cx="361507" cy="73364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11303" y="3615070"/>
            <a:ext cx="245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Expected value of the reward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3721396" y="2231070"/>
            <a:ext cx="381000" cy="238346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 recitation</a:t>
            </a:r>
          </a:p>
          <a:p>
            <a:endParaRPr lang="en-US" dirty="0"/>
          </a:p>
          <a:p>
            <a:r>
              <a:rPr lang="en-US" dirty="0" smtClean="0"/>
              <a:t>Partially observable states</a:t>
            </a:r>
          </a:p>
          <a:p>
            <a:pPr lvl="1"/>
            <a:r>
              <a:rPr lang="en-US" dirty="0" smtClean="0"/>
              <a:t>HMM</a:t>
            </a:r>
          </a:p>
          <a:p>
            <a:pPr lvl="1"/>
            <a:r>
              <a:rPr lang="en-US" dirty="0" smtClean="0"/>
              <a:t>POMDPs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Active reinforcement </a:t>
            </a:r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learning a </a:t>
            </a:r>
            <a:r>
              <a:rPr lang="en-US" dirty="0" smtClean="0"/>
              <a:t>policy</a:t>
            </a:r>
          </a:p>
          <a:p>
            <a:pPr lvl="1"/>
            <a:r>
              <a:rPr lang="en-US" dirty="0" smtClean="0"/>
              <a:t>Adaptive Dynamic Programming (ADP) </a:t>
            </a:r>
            <a:r>
              <a:rPr lang="mr-IN" dirty="0" smtClean="0"/>
              <a:t>–</a:t>
            </a:r>
            <a:r>
              <a:rPr lang="en-US" dirty="0" smtClean="0"/>
              <a:t> learning a model and then using this to learn a policy</a:t>
            </a:r>
          </a:p>
          <a:p>
            <a:pPr lvl="1"/>
            <a:r>
              <a:rPr lang="en-US" dirty="0" smtClean="0"/>
              <a:t>Temporal Difference active learning </a:t>
            </a:r>
            <a:r>
              <a:rPr lang="mr-IN" dirty="0" smtClean="0"/>
              <a:t>–</a:t>
            </a:r>
            <a:r>
              <a:rPr lang="en-US" dirty="0" smtClean="0"/>
              <a:t> improving a policy each iteration</a:t>
            </a:r>
          </a:p>
          <a:p>
            <a:endParaRPr lang="en-US" dirty="0"/>
          </a:p>
          <a:p>
            <a:r>
              <a:rPr lang="en-US" dirty="0" smtClean="0"/>
              <a:t>Assumes that you can sample the states and Q-states (state-action pairs) often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Functions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summarize the value of a state (or state-action pair) by a function and use this function to estimate the value of a previously unvisited state</a:t>
            </a:r>
          </a:p>
          <a:p>
            <a:endParaRPr lang="en-US" dirty="0"/>
          </a:p>
          <a:p>
            <a:r>
              <a:rPr lang="en-US" dirty="0" smtClean="0"/>
              <a:t>Why does this make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0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Pacman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features</a:t>
            </a:r>
          </a:p>
          <a:p>
            <a:pPr lvl="1"/>
            <a:r>
              <a:rPr lang="en-US" dirty="0" smtClean="0"/>
              <a:t>Number of food pellets</a:t>
            </a:r>
          </a:p>
          <a:p>
            <a:pPr lvl="1"/>
            <a:r>
              <a:rPr lang="en-US" dirty="0" smtClean="0"/>
              <a:t>Distance to ghosts</a:t>
            </a:r>
          </a:p>
          <a:p>
            <a:pPr lvl="1"/>
            <a:r>
              <a:rPr lang="en-US" dirty="0" smtClean="0"/>
              <a:t>Number of ghosts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32" y="1520455"/>
            <a:ext cx="2844101" cy="268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483" y="4143980"/>
            <a:ext cx="2600546" cy="25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</a:t>
            </a:r>
            <a:r>
              <a:rPr lang="en-US" dirty="0" err="1" smtClean="0"/>
              <a:t>Gridworld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features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coordinates</a:t>
            </a:r>
          </a:p>
          <a:p>
            <a:pPr lvl="1"/>
            <a:r>
              <a:rPr lang="en-US" dirty="0" smtClean="0"/>
              <a:t>Distance from goal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82632" y="1892595"/>
            <a:ext cx="3668232" cy="2913348"/>
            <a:chOff x="5337544" y="2030818"/>
            <a:chExt cx="3668232" cy="29133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49190"/>
            <a:stretch/>
          </p:blipFill>
          <p:spPr>
            <a:xfrm>
              <a:off x="5337544" y="2030818"/>
              <a:ext cx="3668232" cy="29133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773479" y="2413591"/>
              <a:ext cx="552893" cy="297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74465" y="2310810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82540" y="2300177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13227" y="3108251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02595" y="3990754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60289" y="3912782"/>
              <a:ext cx="552893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32158" y="3115341"/>
              <a:ext cx="552893" cy="520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368363" y="3902148"/>
              <a:ext cx="563525" cy="47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254410" y="3895060"/>
              <a:ext cx="563525" cy="47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Chess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29" y="1825625"/>
            <a:ext cx="4549408" cy="4351338"/>
          </a:xfrm>
        </p:spPr>
        <p:txBody>
          <a:bodyPr/>
          <a:lstStyle/>
          <a:p>
            <a:r>
              <a:rPr lang="en-US" dirty="0" smtClean="0"/>
              <a:t>Possible features:</a:t>
            </a:r>
          </a:p>
          <a:p>
            <a:pPr lvl="1"/>
            <a:r>
              <a:rPr lang="en-US" dirty="0" smtClean="0"/>
              <a:t>Number of each kind of piece on the board</a:t>
            </a:r>
          </a:p>
          <a:p>
            <a:pPr lvl="1"/>
            <a:r>
              <a:rPr lang="en-US" dirty="0" smtClean="0"/>
              <a:t>Values of the pieces (i.e. pawn =1, bishop=3)</a:t>
            </a:r>
            <a:endParaRPr lang="en-US" dirty="0"/>
          </a:p>
          <a:p>
            <a:pPr lvl="1"/>
            <a:r>
              <a:rPr lang="en-US" dirty="0" smtClean="0"/>
              <a:t>Move number</a:t>
            </a:r>
          </a:p>
          <a:p>
            <a:pPr lvl="1"/>
            <a:r>
              <a:rPr lang="en-US" dirty="0" smtClean="0"/>
              <a:t>Number of remaining pieces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59" y="1669063"/>
            <a:ext cx="4179481" cy="35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622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Features summarize salient aspects of the problem and should be much smaller than the actual state space</a:t>
                </a:r>
              </a:p>
              <a:p>
                <a:endParaRPr lang="en-US" dirty="0"/>
              </a:p>
              <a:p>
                <a:r>
                  <a:rPr lang="en-US" dirty="0" smtClean="0"/>
                  <a:t>Typically use a linear weighted combination of features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𝐸𝑉𝐴𝐿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        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Makes an independence assumption (i.e. the contribution of each feature is independent of the values of the other features)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62254"/>
              </a:xfrm>
              <a:blipFill rotWithShape="0">
                <a:blip r:embed="rId2"/>
                <a:stretch>
                  <a:fillRect l="-1005" t="-2882" r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Feature-Based Representations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48586" y="2376377"/>
                <a:ext cx="551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6" y="2376377"/>
                <a:ext cx="5511381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74" r="-15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47823" y="3506973"/>
                <a:ext cx="66184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 smtClean="0"/>
                  <a:t>Q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23" y="3506973"/>
                <a:ext cx="66184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857" t="-24590" r="-1198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85321" y="2296633"/>
            <a:ext cx="1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Utility value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5823" y="3469759"/>
            <a:ext cx="1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Q-value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2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40142</TotalTime>
  <Words>2433</Words>
  <Application>Microsoft Macintosh PowerPoint</Application>
  <PresentationFormat>On-screen Show (4:3)</PresentationFormat>
  <Paragraphs>237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Cambria Math</vt:lpstr>
      <vt:lpstr>Mangal</vt:lpstr>
      <vt:lpstr>Arial</vt:lpstr>
      <vt:lpstr>Office Theme</vt:lpstr>
      <vt:lpstr>CSE 574 Lecture 15:  Approximate Q-Learning and Policy Search</vt:lpstr>
      <vt:lpstr>Today</vt:lpstr>
      <vt:lpstr>Last Time</vt:lpstr>
      <vt:lpstr>Evaluation Functions </vt:lpstr>
      <vt:lpstr>Example 1: Pacman</vt:lpstr>
      <vt:lpstr>Example 2: Gridworld</vt:lpstr>
      <vt:lpstr>Example 3: Chess</vt:lpstr>
      <vt:lpstr>Features</vt:lpstr>
      <vt:lpstr>Feature-Based Representations</vt:lpstr>
      <vt:lpstr>Advantages of using Feature-Based Representation</vt:lpstr>
      <vt:lpstr>Notes on Linearity Assumption</vt:lpstr>
      <vt:lpstr>Error of Fit</vt:lpstr>
      <vt:lpstr>Tradeoff: Squared Error vs. Overfitting</vt:lpstr>
      <vt:lpstr>Updating Weights</vt:lpstr>
      <vt:lpstr>Updating Weights</vt:lpstr>
      <vt:lpstr>Equations for TD-Learners</vt:lpstr>
      <vt:lpstr>Example: Estimating Utilities for Gridworld</vt:lpstr>
      <vt:lpstr>Example: Estimating Utilities for Gridworld</vt:lpstr>
      <vt:lpstr>PowerPoint Presentation</vt:lpstr>
      <vt:lpstr>Example: Pacman</vt:lpstr>
      <vt:lpstr>Example: Pacman</vt:lpstr>
      <vt:lpstr>Example: Pacman</vt:lpstr>
      <vt:lpstr>Example: Pacman</vt:lpstr>
      <vt:lpstr>Example: Pacman</vt:lpstr>
      <vt:lpstr>Pacman Example</vt:lpstr>
      <vt:lpstr>Policy Search</vt:lpstr>
      <vt:lpstr>Policy Gradient</vt:lpstr>
      <vt:lpstr>Next Time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574 Lecture 1: Introduction </dc:title>
  <dc:creator>Microsoft Office User</dc:creator>
  <cp:lastModifiedBy>Microsoft Office User</cp:lastModifiedBy>
  <cp:revision>1006</cp:revision>
  <cp:lastPrinted>2018-09-11T20:48:11Z</cp:lastPrinted>
  <dcterms:created xsi:type="dcterms:W3CDTF">2018-08-19T23:58:14Z</dcterms:created>
  <dcterms:modified xsi:type="dcterms:W3CDTF">2018-10-22T17:38:37Z</dcterms:modified>
</cp:coreProperties>
</file>